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51" r:id="rId2"/>
  </p:sldMasterIdLst>
  <p:notesMasterIdLst>
    <p:notesMasterId r:id="rId12"/>
  </p:notesMasterIdLst>
  <p:handoutMasterIdLst>
    <p:handoutMasterId r:id="rId13"/>
  </p:handoutMasterIdLst>
  <p:sldIdLst>
    <p:sldId id="613" r:id="rId3"/>
    <p:sldId id="742" r:id="rId4"/>
    <p:sldId id="693" r:id="rId5"/>
    <p:sldId id="743" r:id="rId6"/>
    <p:sldId id="746" r:id="rId7"/>
    <p:sldId id="744" r:id="rId8"/>
    <p:sldId id="747" r:id="rId9"/>
    <p:sldId id="748" r:id="rId10"/>
    <p:sldId id="565" r:id="rId11"/>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86" autoAdjust="0"/>
    <p:restoredTop sz="93924" autoAdjust="0"/>
  </p:normalViewPr>
  <p:slideViewPr>
    <p:cSldViewPr snapToGrid="0" snapToObjects="1">
      <p:cViewPr varScale="1">
        <p:scale>
          <a:sx n="89" d="100"/>
          <a:sy n="89" d="100"/>
        </p:scale>
        <p:origin x="557" y="72"/>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3/17/2017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a:t>
            </a:fld>
            <a:endParaRPr lang="en-US" dirty="0"/>
          </a:p>
        </p:txBody>
      </p:sp>
    </p:spTree>
    <p:extLst>
      <p:ext uri="{BB962C8B-B14F-4D97-AF65-F5344CB8AC3E}">
        <p14:creationId xmlns:p14="http://schemas.microsoft.com/office/powerpoint/2010/main" val="737123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ED7C50F-071E-4D3B-9A71-41D99FA7C3E5}" type="slidenum">
              <a:rPr lang="en-US" smtClean="0"/>
              <a:t>3</a:t>
            </a:fld>
            <a:endParaRPr lang="en-US" dirty="0"/>
          </a:p>
        </p:txBody>
      </p:sp>
    </p:spTree>
    <p:extLst>
      <p:ext uri="{BB962C8B-B14F-4D97-AF65-F5344CB8AC3E}">
        <p14:creationId xmlns:p14="http://schemas.microsoft.com/office/powerpoint/2010/main" val="3652878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solidFill>
                  <a:prstClr val="black"/>
                </a:solidFill>
                <a:latin typeface="Calibri"/>
              </a:rPr>
              <a:pPr/>
              <a:t>9</a:t>
            </a:fld>
            <a:endParaRPr lang="en-US" dirty="0">
              <a:solidFill>
                <a:prstClr val="black"/>
              </a:solidFill>
              <a:latin typeface="Calibri"/>
            </a:endParaRPr>
          </a:p>
        </p:txBody>
      </p:sp>
    </p:spTree>
    <p:extLst>
      <p:ext uri="{BB962C8B-B14F-4D97-AF65-F5344CB8AC3E}">
        <p14:creationId xmlns:p14="http://schemas.microsoft.com/office/powerpoint/2010/main" val="1113897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15961638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167436913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348744712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357614806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69843951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smtClean="0">
                  <a:solidFill>
                    <a:srgbClr val="FFFFFF"/>
                  </a:solidFill>
                  <a:cs typeface="Arial" pitchFamily="34" charset="0"/>
                </a:rPr>
                <a:t>For more information on Qualcomm, visit us at: </a:t>
              </a:r>
              <a:br>
                <a:rPr lang="en-US" sz="2000" dirty="0" smtClean="0">
                  <a:solidFill>
                    <a:srgbClr val="FFFFFF"/>
                  </a:solidFill>
                  <a:cs typeface="Arial" pitchFamily="34" charset="0"/>
                </a:rPr>
              </a:br>
              <a:r>
                <a:rPr lang="en-US" sz="2000" dirty="0" smtClean="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smtClean="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smtClean="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smtClean="0">
                <a:solidFill>
                  <a:srgbClr val="FFFFFF"/>
                </a:solidFill>
                <a:latin typeface="Qualcomm Office Regular" pitchFamily="34" charset="0"/>
              </a:endParaRPr>
            </a:p>
            <a:p>
              <a:pPr marL="0" lvl="1" algn="l">
                <a:lnSpc>
                  <a:spcPct val="95000"/>
                </a:lnSpc>
                <a:spcBef>
                  <a:spcPts val="0"/>
                </a:spcBef>
                <a:buFontTx/>
                <a:buNone/>
                <a:defRPr/>
              </a:pPr>
              <a:r>
                <a:rPr sz="1000" spc="10" dirty="0" smtClean="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smtClean="0">
                  <a:solidFill>
                    <a:srgbClr val="FFFFFF"/>
                  </a:solidFill>
                  <a:latin typeface="Qualcomm Office Regular" pitchFamily="34" charset="0"/>
                </a:rPr>
                <a:t>QCT</a:t>
              </a:r>
              <a:r>
                <a:rPr sz="1000" spc="10" dirty="0" smtClean="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smtClean="0">
                  <a:solidFill>
                    <a:srgbClr val="FFFFFF"/>
                  </a:solidFill>
                  <a:latin typeface="Qualcomm Office Bold" pitchFamily="34" charset="0"/>
                  <a:ea typeface="+mj-ea"/>
                  <a:cs typeface="Arial" pitchFamily="34" charset="0"/>
                </a:rPr>
                <a:t>Thank you</a:t>
              </a:r>
              <a:endParaRPr lang="en-US" sz="540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smtClean="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marL="342900" lvl="1" indent="-342900" algn="l" defTabSz="914400" rtl="0" eaLnBrk="1" latinLnBrk="0" hangingPunct="1">
              <a:lnSpc>
                <a:spcPct val="95000"/>
              </a:lnSpc>
              <a:spcBef>
                <a:spcPct val="20000"/>
              </a:spcBef>
              <a:buFontTx/>
              <a:buBlip>
                <a:blip r:embed="rId2"/>
              </a:buBlip>
            </a:pPr>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smtClean="0">
                  <a:solidFill>
                    <a:schemeClr val="bg1"/>
                  </a:solidFill>
                  <a:latin typeface="Qualcomm Office Regular" pitchFamily="34" charset="0"/>
                </a:rPr>
                <a:t>Qualcomm is a trademark of Qualcomm Incorporated, registered in the United States and other countries. </a:t>
              </a:r>
              <a:br>
                <a:rPr lang="en-US" sz="1000" spc="10" baseline="0" dirty="0" smtClean="0">
                  <a:solidFill>
                    <a:schemeClr val="bg1"/>
                  </a:solidFill>
                  <a:latin typeface="Qualcomm Office Regular" pitchFamily="34" charset="0"/>
                </a:rPr>
              </a:br>
              <a:r>
                <a:rPr lang="en-US" sz="1000" spc="10"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10" baseline="0" dirty="0" smtClean="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3" name="Content Placeholder 2"/>
          <p:cNvSpPr>
            <a:spLocks noGrp="1"/>
          </p:cNvSpPr>
          <p:nvPr>
            <p:ph sz="quarter" idx="10"/>
          </p:nvPr>
        </p:nvSpPr>
        <p:spPr>
          <a:xfrm>
            <a:off x="585457" y="1024229"/>
            <a:ext cx="10644061" cy="1234184"/>
          </a:xfrm>
          <a:prstGeom prst="rect">
            <a:avLst/>
          </a:prstGeom>
        </p:spPr>
        <p:txBody>
          <a:bodyPr/>
          <a:lstStyle>
            <a:lvl1pPr>
              <a:defRPr sz="2000"/>
            </a:lvl1pPr>
            <a:lvl2pPr>
              <a:defRPr sz="1800"/>
            </a:lvl2pPr>
            <a:lvl3pPr>
              <a:defRPr sz="1600"/>
            </a:lvl3pPr>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80716740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33898813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645" y="56991"/>
            <a:ext cx="10189858" cy="507831"/>
          </a:xfrm>
        </p:spPr>
        <p:txBody>
          <a:bodyPr/>
          <a:lstStyle>
            <a:lvl1pPr>
              <a:defRPr>
                <a:solidFill>
                  <a:schemeClr val="tx2"/>
                </a:solidFill>
              </a:defRPr>
            </a:lvl1pPr>
          </a:lstStyle>
          <a:p>
            <a:r>
              <a:rPr lang="en-US" altLang="ja-JP" dirty="0" smtClean="0"/>
              <a:t>Click to edit Master title style</a:t>
            </a:r>
            <a:endParaRPr lang="en-US" dirty="0"/>
          </a:p>
        </p:txBody>
      </p:sp>
      <p:sp>
        <p:nvSpPr>
          <p:cNvPr id="4" name="Rectangle 52"/>
          <p:cNvSpPr>
            <a:spLocks noGrp="1" noChangeArrowheads="1"/>
          </p:cNvSpPr>
          <p:nvPr>
            <p:ph idx="1"/>
          </p:nvPr>
        </p:nvSpPr>
        <p:spPr bwMode="auto">
          <a:xfrm>
            <a:off x="217960" y="683581"/>
            <a:ext cx="11613242" cy="164660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ext uri="{BB962C8B-B14F-4D97-AF65-F5344CB8AC3E}">
        <p14:creationId xmlns:p14="http://schemas.microsoft.com/office/powerpoint/2010/main" val="297530089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37" r:id="rId1"/>
    <p:sldLayoutId id="2147483733" r:id="rId2"/>
    <p:sldLayoutId id="2147483694" r:id="rId3"/>
    <p:sldLayoutId id="2147483748" r:id="rId4"/>
    <p:sldLayoutId id="2147483698" r:id="rId5"/>
    <p:sldLayoutId id="2147483734" r:id="rId6"/>
    <p:sldLayoutId id="2147483768"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6" r:id="rId3"/>
    <p:sldLayoutId id="2147483758" r:id="rId4"/>
    <p:sldLayoutId id="2147483759" r:id="rId5"/>
    <p:sldLayoutId id="2147483762" r:id="rId6"/>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265176" y="1988094"/>
            <a:ext cx="7434720" cy="1138773"/>
          </a:xfrm>
        </p:spPr>
        <p:txBody>
          <a:bodyPr/>
          <a:lstStyle/>
          <a:p>
            <a:r>
              <a:rPr lang="en-US" sz="4000" dirty="0"/>
              <a:t>Cellular IoT evolution towards 5G requirements</a:t>
            </a:r>
            <a:endParaRPr lang="en-US" sz="4000" dirty="0"/>
          </a:p>
        </p:txBody>
      </p:sp>
      <p:sp>
        <p:nvSpPr>
          <p:cNvPr id="2" name="Subtitle 1"/>
          <p:cNvSpPr>
            <a:spLocks noGrp="1"/>
          </p:cNvSpPr>
          <p:nvPr>
            <p:ph type="subTitle" idx="1"/>
          </p:nvPr>
        </p:nvSpPr>
        <p:spPr>
          <a:xfrm>
            <a:off x="265175" y="572875"/>
            <a:ext cx="11984333" cy="867930"/>
          </a:xfrm>
        </p:spPr>
        <p:txBody>
          <a:bodyPr/>
          <a:lstStyle/>
          <a:p>
            <a:r>
              <a:rPr lang="en-GB" b="1" dirty="0"/>
              <a:t>SA WG2 Meeting #120	</a:t>
            </a:r>
            <a:r>
              <a:rPr lang="en-GB" b="1" dirty="0" smtClean="0"/>
              <a:t>							S2-171815</a:t>
            </a:r>
            <a:r>
              <a:rPr lang="en-GB" b="1" dirty="0"/>
              <a:t/>
            </a:r>
            <a:br>
              <a:rPr lang="en-GB" b="1" dirty="0"/>
            </a:br>
            <a:r>
              <a:rPr lang="en-GB" b="1" dirty="0"/>
              <a:t>23 - 27 March 2017, Busan, South </a:t>
            </a:r>
            <a:r>
              <a:rPr lang="en-GB" b="1" dirty="0" smtClean="0"/>
              <a:t>Korea</a:t>
            </a:r>
            <a:endParaRPr lang="en-US" dirty="0"/>
          </a:p>
        </p:txBody>
      </p:sp>
    </p:spTree>
    <p:extLst>
      <p:ext uri="{BB962C8B-B14F-4D97-AF65-F5344CB8AC3E}">
        <p14:creationId xmlns:p14="http://schemas.microsoft.com/office/powerpoint/2010/main" val="181939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sz="quarter" idx="10"/>
          </p:nvPr>
        </p:nvSpPr>
        <p:spPr>
          <a:xfrm>
            <a:off x="585457" y="896213"/>
            <a:ext cx="10644061" cy="5886227"/>
          </a:xfrm>
        </p:spPr>
        <p:txBody>
          <a:bodyPr/>
          <a:lstStyle/>
          <a:p>
            <a:r>
              <a:rPr lang="en-US" dirty="0" smtClean="0"/>
              <a:t>Substantial recent E-UTRAN/EPC evolution for IOT (particularly Rel-13/Rel-14):</a:t>
            </a:r>
          </a:p>
          <a:p>
            <a:pPr lvl="1"/>
            <a:r>
              <a:rPr lang="en-US" dirty="0" smtClean="0"/>
              <a:t>RAN: </a:t>
            </a:r>
            <a:r>
              <a:rPr lang="en-US" dirty="0" err="1" smtClean="0"/>
              <a:t>eMTC</a:t>
            </a:r>
            <a:r>
              <a:rPr lang="en-US" dirty="0" smtClean="0"/>
              <a:t> and NB-</a:t>
            </a:r>
            <a:r>
              <a:rPr lang="en-US" dirty="0" err="1" smtClean="0"/>
              <a:t>IoT</a:t>
            </a:r>
            <a:r>
              <a:rPr lang="en-US" dirty="0" smtClean="0"/>
              <a:t>.</a:t>
            </a:r>
          </a:p>
          <a:p>
            <a:pPr lvl="1"/>
            <a:r>
              <a:rPr lang="en-US" dirty="0" smtClean="0"/>
              <a:t>SA: Cellular IOT (Rel-13) and </a:t>
            </a:r>
            <a:r>
              <a:rPr lang="en-US" dirty="0" err="1" smtClean="0"/>
              <a:t>CIOT_ext</a:t>
            </a:r>
            <a:r>
              <a:rPr lang="en-US" dirty="0" smtClean="0"/>
              <a:t> (Rel-14):</a:t>
            </a:r>
          </a:p>
          <a:p>
            <a:pPr lvl="2"/>
            <a:r>
              <a:rPr lang="en-US" dirty="0" smtClean="0"/>
              <a:t>E.g. CP optimizations, UP optimizations, non-IP data, SCEF, reliable communication via SCEF, </a:t>
            </a:r>
            <a:r>
              <a:rPr lang="en-US" dirty="0" err="1" smtClean="0"/>
              <a:t>etc</a:t>
            </a:r>
            <a:r>
              <a:rPr lang="en-US" dirty="0" smtClean="0"/>
              <a:t>…</a:t>
            </a:r>
          </a:p>
          <a:p>
            <a:pPr lvl="2"/>
            <a:r>
              <a:rPr lang="en-US" dirty="0" smtClean="0"/>
              <a:t>EPC </a:t>
            </a:r>
            <a:r>
              <a:rPr lang="en-US" dirty="0" err="1" smtClean="0"/>
              <a:t>CIoT</a:t>
            </a:r>
            <a:r>
              <a:rPr lang="en-US" dirty="0" smtClean="0"/>
              <a:t> features apply (with little differences) to NB-</a:t>
            </a:r>
            <a:r>
              <a:rPr lang="en-US" dirty="0" err="1" smtClean="0"/>
              <a:t>IoT</a:t>
            </a:r>
            <a:r>
              <a:rPr lang="en-US" dirty="0" smtClean="0"/>
              <a:t> and WB-E-UTRAN (</a:t>
            </a:r>
            <a:r>
              <a:rPr lang="en-US" dirty="0" err="1" smtClean="0"/>
              <a:t>eMTC</a:t>
            </a:r>
            <a:r>
              <a:rPr lang="en-US" dirty="0" smtClean="0"/>
              <a:t>). </a:t>
            </a:r>
          </a:p>
          <a:p>
            <a:r>
              <a:rPr lang="en-US" dirty="0" smtClean="0"/>
              <a:t>RAN agreement for 5G:</a:t>
            </a:r>
          </a:p>
          <a:p>
            <a:pPr lvl="1"/>
            <a:r>
              <a:rPr lang="en-US" dirty="0" smtClean="0"/>
              <a:t>Use NB-</a:t>
            </a:r>
            <a:r>
              <a:rPr lang="en-US" dirty="0" err="1" smtClean="0"/>
              <a:t>IoT</a:t>
            </a:r>
            <a:r>
              <a:rPr lang="en-US" dirty="0" smtClean="0"/>
              <a:t> and </a:t>
            </a:r>
            <a:r>
              <a:rPr lang="en-US" dirty="0" err="1" smtClean="0"/>
              <a:t>eMTC</a:t>
            </a:r>
            <a:r>
              <a:rPr lang="en-US" dirty="0" smtClean="0"/>
              <a:t> as baseline for 5G submission to ITU.</a:t>
            </a:r>
            <a:endParaRPr lang="en-US" dirty="0"/>
          </a:p>
          <a:p>
            <a:r>
              <a:rPr lang="en-US" dirty="0" smtClean="0"/>
              <a:t>On one hand: </a:t>
            </a:r>
          </a:p>
          <a:p>
            <a:pPr lvl="1"/>
            <a:r>
              <a:rPr lang="en-US" dirty="0" smtClean="0"/>
              <a:t>There needs to be a natural evolution of C-IOT in EPC.</a:t>
            </a:r>
          </a:p>
          <a:p>
            <a:pPr lvl="2"/>
            <a:r>
              <a:rPr lang="en-US" dirty="0" smtClean="0"/>
              <a:t>At least to support the evolution of NB-</a:t>
            </a:r>
            <a:r>
              <a:rPr lang="en-US" dirty="0" err="1" smtClean="0"/>
              <a:t>IoT</a:t>
            </a:r>
            <a:r>
              <a:rPr lang="en-US" dirty="0" smtClean="0"/>
              <a:t> and </a:t>
            </a:r>
            <a:r>
              <a:rPr lang="en-US" dirty="0" err="1" smtClean="0"/>
              <a:t>eMTC</a:t>
            </a:r>
            <a:r>
              <a:rPr lang="en-US" dirty="0" smtClean="0"/>
              <a:t>. </a:t>
            </a:r>
          </a:p>
          <a:p>
            <a:pPr lvl="1"/>
            <a:r>
              <a:rPr lang="en-US" dirty="0" smtClean="0"/>
              <a:t>Also, some operators have shown interest in leveraging the newly standardized technology (e.g. NB-</a:t>
            </a:r>
            <a:r>
              <a:rPr lang="en-US" dirty="0" err="1" smtClean="0"/>
              <a:t>IoT</a:t>
            </a:r>
            <a:r>
              <a:rPr lang="en-US" dirty="0" smtClean="0"/>
              <a:t> + EPC/CIOT)</a:t>
            </a:r>
          </a:p>
          <a:p>
            <a:pPr lvl="2"/>
            <a:r>
              <a:rPr lang="en-US" dirty="0" smtClean="0"/>
              <a:t>Interest to evolve NB-</a:t>
            </a:r>
            <a:r>
              <a:rPr lang="en-US" dirty="0" err="1" smtClean="0"/>
              <a:t>IoT</a:t>
            </a:r>
            <a:r>
              <a:rPr lang="en-US" dirty="0" smtClean="0"/>
              <a:t>/EPC  to cover the “5G IOT” requirements (confirmed in RAN). </a:t>
            </a:r>
          </a:p>
          <a:p>
            <a:pPr lvl="2"/>
            <a:r>
              <a:rPr lang="en-US" dirty="0" smtClean="0"/>
              <a:t>It would be useful to study which (and how) 5G service requirements can be supported by EPC. </a:t>
            </a:r>
            <a:endParaRPr lang="en-US" dirty="0"/>
          </a:p>
          <a:p>
            <a:r>
              <a:rPr lang="en-US" dirty="0" smtClean="0"/>
              <a:t>On the other hand: </a:t>
            </a:r>
          </a:p>
          <a:p>
            <a:pPr lvl="1"/>
            <a:r>
              <a:rPr lang="en-US" dirty="0" smtClean="0"/>
              <a:t>The 5G CN should also support IOT:</a:t>
            </a:r>
          </a:p>
          <a:p>
            <a:pPr lvl="2"/>
            <a:r>
              <a:rPr lang="en-US" dirty="0" smtClean="0"/>
              <a:t>Enable the possibility to connect WB-E-UTRAN/</a:t>
            </a:r>
            <a:r>
              <a:rPr lang="en-US" dirty="0" err="1" smtClean="0"/>
              <a:t>eMTC</a:t>
            </a:r>
            <a:r>
              <a:rPr lang="en-US" dirty="0" smtClean="0"/>
              <a:t> and NB-</a:t>
            </a:r>
            <a:r>
              <a:rPr lang="en-US" dirty="0" err="1" smtClean="0"/>
              <a:t>IoT</a:t>
            </a:r>
            <a:r>
              <a:rPr lang="en-US" dirty="0" smtClean="0"/>
              <a:t> to 5G CN. </a:t>
            </a:r>
          </a:p>
          <a:p>
            <a:pPr lvl="2"/>
            <a:r>
              <a:rPr lang="en-US" dirty="0" smtClean="0"/>
              <a:t>Meet the 5G requirements for IOT as defined by SA1, and support in the CN of the RAN requirements. </a:t>
            </a:r>
          </a:p>
          <a:p>
            <a:pPr lvl="2"/>
            <a:r>
              <a:rPr lang="en-US" dirty="0" smtClean="0"/>
              <a:t>Also, a new CN that provides less features than the existing one is less attractive. </a:t>
            </a:r>
          </a:p>
        </p:txBody>
      </p:sp>
    </p:spTree>
    <p:extLst>
      <p:ext uri="{BB962C8B-B14F-4D97-AF65-F5344CB8AC3E}">
        <p14:creationId xmlns:p14="http://schemas.microsoft.com/office/powerpoint/2010/main" val="3722107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Qualcomm proposal</a:t>
            </a:r>
            <a:endParaRPr lang="en-US" dirty="0"/>
          </a:p>
        </p:txBody>
      </p:sp>
      <p:sp>
        <p:nvSpPr>
          <p:cNvPr id="4" name="Content Placeholder 3"/>
          <p:cNvSpPr>
            <a:spLocks noGrp="1"/>
          </p:cNvSpPr>
          <p:nvPr>
            <p:ph sz="quarter" idx="10"/>
          </p:nvPr>
        </p:nvSpPr>
        <p:spPr>
          <a:xfrm>
            <a:off x="585457" y="853766"/>
            <a:ext cx="10644061" cy="5699433"/>
          </a:xfrm>
        </p:spPr>
        <p:txBody>
          <a:bodyPr>
            <a:noAutofit/>
          </a:bodyPr>
          <a:lstStyle/>
          <a:p>
            <a:r>
              <a:rPr lang="en-US" dirty="0" smtClean="0"/>
              <a:t>As a standards body, 3GPP should provide full flexibility to operators to evolve their network deployments while providing valuable </a:t>
            </a:r>
            <a:r>
              <a:rPr lang="en-US" dirty="0" err="1" smtClean="0"/>
              <a:t>IoT</a:t>
            </a:r>
            <a:r>
              <a:rPr lang="en-US" dirty="0" smtClean="0"/>
              <a:t> services. </a:t>
            </a:r>
          </a:p>
          <a:p>
            <a:endParaRPr lang="en-US" dirty="0"/>
          </a:p>
          <a:p>
            <a:r>
              <a:rPr lang="en-US" b="1" dirty="0" smtClean="0"/>
              <a:t>Ultimate goal:</a:t>
            </a:r>
          </a:p>
          <a:p>
            <a:pPr lvl="1"/>
            <a:r>
              <a:rPr lang="en-US" b="1" dirty="0" smtClean="0"/>
              <a:t>Reach Feature </a:t>
            </a:r>
            <a:r>
              <a:rPr lang="en-US" b="1" dirty="0"/>
              <a:t>P</a:t>
            </a:r>
            <a:r>
              <a:rPr lang="en-US" b="1" dirty="0" smtClean="0"/>
              <a:t>arity between EPC and 5C CN for IOT. </a:t>
            </a:r>
          </a:p>
          <a:p>
            <a:pPr lvl="1"/>
            <a:r>
              <a:rPr lang="en-US" dirty="0" smtClean="0"/>
              <a:t>Best of both worlds</a:t>
            </a:r>
          </a:p>
          <a:p>
            <a:pPr lvl="2"/>
            <a:r>
              <a:rPr lang="en-US" dirty="0" smtClean="0"/>
              <a:t>Operators choosing to deploy NB-</a:t>
            </a:r>
            <a:r>
              <a:rPr lang="en-US" dirty="0" err="1" smtClean="0"/>
              <a:t>IoT</a:t>
            </a:r>
            <a:r>
              <a:rPr lang="en-US" dirty="0" smtClean="0"/>
              <a:t>/</a:t>
            </a:r>
            <a:r>
              <a:rPr lang="en-US" dirty="0" err="1" smtClean="0"/>
              <a:t>eMTC</a:t>
            </a:r>
            <a:r>
              <a:rPr lang="en-US" dirty="0" smtClean="0"/>
              <a:t> with EPC/CIOT can leverage their deployment for IOT through natural evolution of EPC, and meet the 5G requirements.</a:t>
            </a:r>
          </a:p>
          <a:p>
            <a:pPr lvl="2"/>
            <a:r>
              <a:rPr lang="en-US" dirty="0" smtClean="0"/>
              <a:t>Operators that want to migrate to 5G CN to have standardized solutions to provide </a:t>
            </a:r>
            <a:r>
              <a:rPr lang="en-US" dirty="0" err="1" smtClean="0"/>
              <a:t>IoT</a:t>
            </a:r>
            <a:r>
              <a:rPr lang="en-US" dirty="0" smtClean="0"/>
              <a:t> service via their 5G CN deployment. </a:t>
            </a:r>
          </a:p>
          <a:p>
            <a:pPr lvl="2"/>
            <a:endParaRPr lang="en-US" dirty="0"/>
          </a:p>
          <a:p>
            <a:r>
              <a:rPr lang="en-US" dirty="0" smtClean="0"/>
              <a:t>Timeline:</a:t>
            </a:r>
          </a:p>
          <a:p>
            <a:pPr lvl="1"/>
            <a:r>
              <a:rPr lang="en-US" dirty="0" smtClean="0"/>
              <a:t>Both EPC enhancements for IOT and 5G CN Cellular IOT can be studied in Rel-15. </a:t>
            </a:r>
          </a:p>
          <a:p>
            <a:pPr lvl="1"/>
            <a:r>
              <a:rPr lang="en-US" dirty="0" smtClean="0"/>
              <a:t>Normative work for 5G CN to be completed by Rel-16.</a:t>
            </a:r>
          </a:p>
          <a:p>
            <a:pPr lvl="1"/>
            <a:r>
              <a:rPr lang="en-US" dirty="0" smtClean="0"/>
              <a:t>EPC enhancements for IOT to be completed by Rel-16.</a:t>
            </a:r>
            <a:endParaRPr lang="en-US" dirty="0"/>
          </a:p>
        </p:txBody>
      </p:sp>
    </p:spTree>
    <p:extLst>
      <p:ext uri="{BB962C8B-B14F-4D97-AF65-F5344CB8AC3E}">
        <p14:creationId xmlns:p14="http://schemas.microsoft.com/office/powerpoint/2010/main" val="2016899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approaches to meet the Feature Parity Goal</a:t>
            </a:r>
            <a:endParaRPr lang="en-US" dirty="0"/>
          </a:p>
        </p:txBody>
      </p:sp>
      <p:sp>
        <p:nvSpPr>
          <p:cNvPr id="3" name="Content Placeholder 2"/>
          <p:cNvSpPr>
            <a:spLocks noGrp="1"/>
          </p:cNvSpPr>
          <p:nvPr>
            <p:ph sz="quarter" idx="10"/>
          </p:nvPr>
        </p:nvSpPr>
        <p:spPr>
          <a:xfrm>
            <a:off x="585457" y="850493"/>
            <a:ext cx="10644061" cy="5880071"/>
          </a:xfrm>
        </p:spPr>
        <p:txBody>
          <a:bodyPr/>
          <a:lstStyle/>
          <a:p>
            <a:r>
              <a:rPr lang="en-US" dirty="0" smtClean="0"/>
              <a:t>Approach 1: Fully parallel approach:</a:t>
            </a:r>
          </a:p>
          <a:p>
            <a:pPr lvl="1">
              <a:buFont typeface="+mj-lt"/>
              <a:buAutoNum type="arabicPeriod"/>
            </a:pPr>
            <a:r>
              <a:rPr lang="en-US" dirty="0" smtClean="0"/>
              <a:t>SID on EPC further enhancements for </a:t>
            </a:r>
            <a:r>
              <a:rPr lang="en-US" dirty="0" err="1" smtClean="0"/>
              <a:t>IoT</a:t>
            </a:r>
            <a:endParaRPr lang="en-US" dirty="0" smtClean="0"/>
          </a:p>
          <a:p>
            <a:pPr lvl="2"/>
            <a:r>
              <a:rPr lang="en-US" dirty="0" smtClean="0"/>
              <a:t>Based on IOT requirements for 5G (no new SA1 study/work needed)</a:t>
            </a:r>
          </a:p>
          <a:p>
            <a:pPr lvl="2"/>
            <a:r>
              <a:rPr lang="en-US" dirty="0" smtClean="0"/>
              <a:t>Study gaps of current C-</a:t>
            </a:r>
            <a:r>
              <a:rPr lang="en-US" dirty="0" err="1" smtClean="0"/>
              <a:t>IoT</a:t>
            </a:r>
            <a:r>
              <a:rPr lang="en-US" dirty="0" smtClean="0"/>
              <a:t> solution with </a:t>
            </a:r>
            <a:r>
              <a:rPr lang="en-US" dirty="0" err="1" smtClean="0"/>
              <a:t>IoT</a:t>
            </a:r>
            <a:r>
              <a:rPr lang="en-US" dirty="0" smtClean="0"/>
              <a:t> requirements for 5G.</a:t>
            </a:r>
          </a:p>
          <a:p>
            <a:pPr lvl="2"/>
            <a:r>
              <a:rPr lang="en-US" dirty="0" smtClean="0"/>
              <a:t>Study solutions for that gap. </a:t>
            </a:r>
            <a:endParaRPr lang="en-US" dirty="0"/>
          </a:p>
          <a:p>
            <a:pPr lvl="1">
              <a:buFont typeface="+mj-lt"/>
              <a:buAutoNum type="arabicPeriod"/>
            </a:pPr>
            <a:r>
              <a:rPr lang="en-US" dirty="0" smtClean="0"/>
              <a:t>SID on IOT support in 5G CN</a:t>
            </a:r>
          </a:p>
          <a:p>
            <a:pPr lvl="2"/>
            <a:r>
              <a:rPr lang="en-US" dirty="0" smtClean="0"/>
              <a:t>Transport (with relevant modification) </a:t>
            </a:r>
            <a:r>
              <a:rPr lang="en-US" dirty="0" err="1" smtClean="0"/>
              <a:t>CIoT</a:t>
            </a:r>
            <a:r>
              <a:rPr lang="en-US" dirty="0" smtClean="0"/>
              <a:t> features. </a:t>
            </a:r>
          </a:p>
          <a:p>
            <a:pPr lvl="3"/>
            <a:r>
              <a:rPr lang="en-US" dirty="0"/>
              <a:t>Leveraging the CIOT design for EPC when possible. Study gaps of current C-</a:t>
            </a:r>
            <a:r>
              <a:rPr lang="en-US" dirty="0" err="1"/>
              <a:t>IoT</a:t>
            </a:r>
            <a:r>
              <a:rPr lang="en-US" dirty="0"/>
              <a:t> design with </a:t>
            </a:r>
            <a:r>
              <a:rPr lang="en-US" dirty="0" err="1"/>
              <a:t>IoT</a:t>
            </a:r>
            <a:r>
              <a:rPr lang="en-US" dirty="0"/>
              <a:t> requirements for 5G. </a:t>
            </a:r>
            <a:endParaRPr lang="en-US" dirty="0" smtClean="0"/>
          </a:p>
          <a:p>
            <a:pPr lvl="2"/>
            <a:r>
              <a:rPr lang="en-US" dirty="0" smtClean="0"/>
              <a:t>Additional feature addition/ optimizations for </a:t>
            </a:r>
            <a:r>
              <a:rPr lang="en-US" dirty="0" err="1" smtClean="0"/>
              <a:t>IoT</a:t>
            </a:r>
            <a:r>
              <a:rPr lang="en-US" dirty="0" smtClean="0"/>
              <a:t> based on identified gaps. </a:t>
            </a:r>
          </a:p>
          <a:p>
            <a:pPr lvl="2"/>
            <a:r>
              <a:rPr lang="en-US" b="1" dirty="0" smtClean="0"/>
              <a:t>NOTE: This should not be an open ended study on </a:t>
            </a:r>
            <a:r>
              <a:rPr lang="en-US" b="1" dirty="0" err="1" smtClean="0"/>
              <a:t>IoT</a:t>
            </a:r>
            <a:r>
              <a:rPr lang="en-US" b="1" dirty="0" smtClean="0"/>
              <a:t>:</a:t>
            </a:r>
          </a:p>
          <a:p>
            <a:pPr lvl="3"/>
            <a:r>
              <a:rPr lang="en-US" dirty="0" smtClean="0"/>
              <a:t>Very valuable recent progress and conclusions done during C-IOT work should not go to waste. </a:t>
            </a:r>
          </a:p>
          <a:p>
            <a:pPr lvl="3"/>
            <a:r>
              <a:rPr lang="en-US" dirty="0" smtClean="0"/>
              <a:t>Open ended studies have proved inefficient.</a:t>
            </a:r>
          </a:p>
          <a:p>
            <a:pPr lvl="3"/>
            <a:endParaRPr lang="en-US" dirty="0"/>
          </a:p>
          <a:p>
            <a:r>
              <a:rPr lang="en-US" dirty="0" smtClean="0"/>
              <a:t>Approach 2: </a:t>
            </a:r>
            <a:r>
              <a:rPr lang="en-US" u="sng" dirty="0" smtClean="0"/>
              <a:t>Only one SID</a:t>
            </a:r>
            <a:r>
              <a:rPr lang="en-US" dirty="0" smtClean="0"/>
              <a:t>: Transport C-</a:t>
            </a:r>
            <a:r>
              <a:rPr lang="en-US" dirty="0" err="1" smtClean="0"/>
              <a:t>IoT</a:t>
            </a:r>
            <a:r>
              <a:rPr lang="en-US" dirty="0" smtClean="0"/>
              <a:t> to 5CN + study further enhancements for EPC/5G CN together</a:t>
            </a:r>
          </a:p>
          <a:p>
            <a:pPr lvl="1"/>
            <a:r>
              <a:rPr lang="en-US" dirty="0" smtClean="0"/>
              <a:t>Main Objective 1: Transporting C-</a:t>
            </a:r>
            <a:r>
              <a:rPr lang="en-US" dirty="0" err="1" smtClean="0"/>
              <a:t>IoT</a:t>
            </a:r>
            <a:r>
              <a:rPr lang="en-US" dirty="0" smtClean="0"/>
              <a:t> features to 5G CN. </a:t>
            </a:r>
          </a:p>
          <a:p>
            <a:pPr lvl="2"/>
            <a:r>
              <a:rPr lang="en-US" dirty="0" smtClean="0"/>
              <a:t>Quick study on transporting all C-</a:t>
            </a:r>
            <a:r>
              <a:rPr lang="en-US" dirty="0" err="1" smtClean="0"/>
              <a:t>IoT</a:t>
            </a:r>
            <a:r>
              <a:rPr lang="en-US" dirty="0" smtClean="0"/>
              <a:t> features to 5G CN to achieve “Rel-14 parity”</a:t>
            </a:r>
          </a:p>
          <a:p>
            <a:pPr lvl="1"/>
            <a:r>
              <a:rPr lang="en-US" dirty="0" smtClean="0"/>
              <a:t>Main Objective 2: Core Network enhancements to meet 5G requirements on top of C-</a:t>
            </a:r>
            <a:r>
              <a:rPr lang="en-US" dirty="0" err="1" smtClean="0"/>
              <a:t>IoT</a:t>
            </a:r>
            <a:r>
              <a:rPr lang="en-US" dirty="0"/>
              <a:t>.</a:t>
            </a:r>
            <a:endParaRPr lang="en-US" dirty="0" smtClean="0"/>
          </a:p>
          <a:p>
            <a:pPr lvl="2"/>
            <a:r>
              <a:rPr lang="en-US" dirty="0" smtClean="0"/>
              <a:t>Study gaps of current C-</a:t>
            </a:r>
            <a:r>
              <a:rPr lang="en-US" dirty="0" err="1" smtClean="0"/>
              <a:t>IoT</a:t>
            </a:r>
            <a:r>
              <a:rPr lang="en-US" dirty="0" smtClean="0"/>
              <a:t> solution with respect </a:t>
            </a:r>
            <a:r>
              <a:rPr lang="en-US" dirty="0" err="1" smtClean="0"/>
              <a:t>IoT</a:t>
            </a:r>
            <a:r>
              <a:rPr lang="en-US" dirty="0" smtClean="0"/>
              <a:t> requirements for 5G. </a:t>
            </a:r>
          </a:p>
          <a:p>
            <a:pPr lvl="2"/>
            <a:r>
              <a:rPr lang="en-US" dirty="0" smtClean="0"/>
              <a:t>Study enhancements for 5G CN and EPC.</a:t>
            </a:r>
          </a:p>
        </p:txBody>
      </p:sp>
    </p:spTree>
    <p:extLst>
      <p:ext uri="{BB962C8B-B14F-4D97-AF65-F5344CB8AC3E}">
        <p14:creationId xmlns:p14="http://schemas.microsoft.com/office/powerpoint/2010/main" val="3144761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approaches that </a:t>
            </a:r>
            <a:r>
              <a:rPr lang="en-US" u="sng" dirty="0" smtClean="0"/>
              <a:t>do not meet</a:t>
            </a:r>
            <a:r>
              <a:rPr lang="en-US" dirty="0" smtClean="0"/>
              <a:t> the Feature Parity goal</a:t>
            </a:r>
            <a:endParaRPr lang="en-US" dirty="0"/>
          </a:p>
        </p:txBody>
      </p:sp>
      <p:sp>
        <p:nvSpPr>
          <p:cNvPr id="3" name="Content Placeholder 2"/>
          <p:cNvSpPr>
            <a:spLocks noGrp="1"/>
          </p:cNvSpPr>
          <p:nvPr>
            <p:ph sz="quarter" idx="10"/>
          </p:nvPr>
        </p:nvSpPr>
        <p:spPr>
          <a:xfrm>
            <a:off x="585457" y="1024229"/>
            <a:ext cx="10644061" cy="4379660"/>
          </a:xfrm>
        </p:spPr>
        <p:txBody>
          <a:bodyPr/>
          <a:lstStyle/>
          <a:p>
            <a:r>
              <a:rPr lang="en-US" dirty="0" smtClean="0"/>
              <a:t>Approach 3:</a:t>
            </a:r>
          </a:p>
          <a:p>
            <a:pPr lvl="1"/>
            <a:r>
              <a:rPr lang="en-US" dirty="0" smtClean="0"/>
              <a:t>Evolve only EPC, and support </a:t>
            </a:r>
            <a:r>
              <a:rPr lang="en-US" dirty="0" err="1" smtClean="0"/>
              <a:t>IoT</a:t>
            </a:r>
            <a:r>
              <a:rPr lang="en-US" dirty="0" smtClean="0"/>
              <a:t> service requirements only for EPC.</a:t>
            </a:r>
          </a:p>
          <a:p>
            <a:pPr lvl="1"/>
            <a:r>
              <a:rPr lang="en-US" dirty="0" smtClean="0"/>
              <a:t>This prevents </a:t>
            </a:r>
            <a:r>
              <a:rPr lang="en-US" dirty="0"/>
              <a:t>Operators that want to migrate to 5G CN to have standardized solutions to provide </a:t>
            </a:r>
            <a:r>
              <a:rPr lang="en-US" dirty="0" err="1"/>
              <a:t>IoT</a:t>
            </a:r>
            <a:r>
              <a:rPr lang="en-US" dirty="0"/>
              <a:t> service via their 5G CN </a:t>
            </a:r>
            <a:r>
              <a:rPr lang="en-US" dirty="0" smtClean="0"/>
              <a:t>deployment connecting to NB-</a:t>
            </a:r>
            <a:r>
              <a:rPr lang="en-US" dirty="0" err="1" smtClean="0"/>
              <a:t>IoT</a:t>
            </a:r>
            <a:r>
              <a:rPr lang="en-US" dirty="0" smtClean="0"/>
              <a:t>/</a:t>
            </a:r>
            <a:r>
              <a:rPr lang="en-US" dirty="0" err="1" smtClean="0"/>
              <a:t>eMTC</a:t>
            </a:r>
            <a:r>
              <a:rPr lang="en-US" dirty="0" smtClean="0"/>
              <a:t> RAN. </a:t>
            </a:r>
          </a:p>
          <a:p>
            <a:pPr lvl="2"/>
            <a:r>
              <a:rPr lang="en-US" dirty="0" smtClean="0"/>
              <a:t>This lack of feature support could even be a deterrent for operators to deploy 5G CN.</a:t>
            </a:r>
          </a:p>
          <a:p>
            <a:pPr lvl="1"/>
            <a:r>
              <a:rPr lang="en-US" dirty="0" smtClean="0"/>
              <a:t>Not acceptable approach to Qualcomm.</a:t>
            </a:r>
          </a:p>
          <a:p>
            <a:pPr lvl="2"/>
            <a:endParaRPr lang="en-US" dirty="0"/>
          </a:p>
          <a:p>
            <a:r>
              <a:rPr lang="en-US" dirty="0" smtClean="0"/>
              <a:t>Approach 4: </a:t>
            </a:r>
          </a:p>
          <a:p>
            <a:pPr lvl="1"/>
            <a:r>
              <a:rPr lang="en-US" dirty="0" smtClean="0"/>
              <a:t>Leave EPC as it is now. </a:t>
            </a:r>
          </a:p>
          <a:p>
            <a:pPr lvl="1"/>
            <a:r>
              <a:rPr lang="en-US" dirty="0" smtClean="0"/>
              <a:t>Have only one SID for IOT in 5G CN. </a:t>
            </a:r>
          </a:p>
          <a:p>
            <a:pPr lvl="1"/>
            <a:r>
              <a:rPr lang="en-US" dirty="0" smtClean="0"/>
              <a:t>This prevents operators that will deploy NB-</a:t>
            </a:r>
            <a:r>
              <a:rPr lang="en-US" dirty="0" err="1" smtClean="0"/>
              <a:t>IoT</a:t>
            </a:r>
            <a:r>
              <a:rPr lang="en-US" dirty="0" smtClean="0"/>
              <a:t>/</a:t>
            </a:r>
            <a:r>
              <a:rPr lang="en-US" dirty="0" err="1" smtClean="0"/>
              <a:t>eMTC</a:t>
            </a:r>
            <a:r>
              <a:rPr lang="en-US" dirty="0" smtClean="0"/>
              <a:t> with EPC Cellular </a:t>
            </a:r>
            <a:r>
              <a:rPr lang="en-US" dirty="0" err="1" smtClean="0"/>
              <a:t>IoT</a:t>
            </a:r>
            <a:r>
              <a:rPr lang="en-US" dirty="0" smtClean="0"/>
              <a:t> solution to leverage their deployment and evolve to new service requirements.  </a:t>
            </a:r>
          </a:p>
          <a:p>
            <a:pPr lvl="1"/>
            <a:r>
              <a:rPr lang="en-US" dirty="0" smtClean="0"/>
              <a:t>Not acceptable approach to Qualcomm.</a:t>
            </a:r>
            <a:endParaRPr lang="en-US" dirty="0"/>
          </a:p>
          <a:p>
            <a:endParaRPr lang="en-US" dirty="0"/>
          </a:p>
        </p:txBody>
      </p:sp>
    </p:spTree>
    <p:extLst>
      <p:ext uri="{BB962C8B-B14F-4D97-AF65-F5344CB8AC3E}">
        <p14:creationId xmlns:p14="http://schemas.microsoft.com/office/powerpoint/2010/main" val="1814755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Qualcomm preference: Approach 2</a:t>
            </a:r>
            <a:endParaRPr lang="en-US" dirty="0"/>
          </a:p>
        </p:txBody>
      </p:sp>
      <p:sp>
        <p:nvSpPr>
          <p:cNvPr id="3" name="Content Placeholder 2"/>
          <p:cNvSpPr>
            <a:spLocks noGrp="1"/>
          </p:cNvSpPr>
          <p:nvPr>
            <p:ph sz="quarter" idx="10"/>
          </p:nvPr>
        </p:nvSpPr>
        <p:spPr>
          <a:xfrm>
            <a:off x="585457" y="1024229"/>
            <a:ext cx="10644061" cy="5378395"/>
          </a:xfrm>
        </p:spPr>
        <p:txBody>
          <a:bodyPr/>
          <a:lstStyle/>
          <a:p>
            <a:r>
              <a:rPr lang="en-US" dirty="0" smtClean="0"/>
              <a:t>Benefits of Approach 2:</a:t>
            </a:r>
          </a:p>
          <a:p>
            <a:pPr lvl="1"/>
            <a:r>
              <a:rPr lang="en-US" dirty="0" smtClean="0"/>
              <a:t>Leverages recent knowledge/discussions/conclusions accumulated through multiple releases in the field of </a:t>
            </a:r>
            <a:r>
              <a:rPr lang="en-US" dirty="0" err="1" smtClean="0"/>
              <a:t>IoT</a:t>
            </a:r>
            <a:r>
              <a:rPr lang="en-US" dirty="0" smtClean="0"/>
              <a:t>.</a:t>
            </a:r>
          </a:p>
          <a:p>
            <a:pPr lvl="2"/>
            <a:r>
              <a:rPr lang="en-US" dirty="0" smtClean="0"/>
              <a:t>5G CN feature parity with Rel-14 C-</a:t>
            </a:r>
            <a:r>
              <a:rPr lang="en-US" dirty="0" err="1" smtClean="0"/>
              <a:t>IoT</a:t>
            </a:r>
            <a:r>
              <a:rPr lang="en-US" dirty="0" smtClean="0"/>
              <a:t>/EPC can be achieved with relatively minor effort, compared to an open ended discussion which could make 5G CN not get fully up to speed with EPC for IOT, even in Rel-16 timeframe. </a:t>
            </a:r>
          </a:p>
          <a:p>
            <a:pPr marL="400050" lvl="1" indent="0">
              <a:buNone/>
            </a:pPr>
            <a:endParaRPr lang="en-US" dirty="0" smtClean="0"/>
          </a:p>
          <a:p>
            <a:pPr lvl="1"/>
            <a:r>
              <a:rPr lang="en-US" dirty="0" smtClean="0"/>
              <a:t>Study on gaps of C-</a:t>
            </a:r>
            <a:r>
              <a:rPr lang="en-US" dirty="0" err="1" smtClean="0"/>
              <a:t>IoT</a:t>
            </a:r>
            <a:r>
              <a:rPr lang="en-US" dirty="0" smtClean="0"/>
              <a:t> with respect to 5G </a:t>
            </a:r>
            <a:r>
              <a:rPr lang="en-US" dirty="0" err="1" smtClean="0"/>
              <a:t>IoT</a:t>
            </a:r>
            <a:r>
              <a:rPr lang="en-US" dirty="0" smtClean="0"/>
              <a:t> requirements is not repeated:</a:t>
            </a:r>
          </a:p>
          <a:p>
            <a:pPr lvl="2"/>
            <a:r>
              <a:rPr lang="en-US" dirty="0" smtClean="0"/>
              <a:t>No duplicated effort on an already tight schedule.</a:t>
            </a:r>
          </a:p>
          <a:p>
            <a:pPr lvl="2"/>
            <a:r>
              <a:rPr lang="en-US" dirty="0" smtClean="0"/>
              <a:t>No risk of having incompatible conclusions in separate studies (and therefore no risk of not reaching feature parity for </a:t>
            </a:r>
            <a:r>
              <a:rPr lang="en-US" dirty="0" err="1" smtClean="0"/>
              <a:t>IoT</a:t>
            </a:r>
            <a:r>
              <a:rPr lang="en-US" dirty="0" smtClean="0"/>
              <a:t> between EPC and 5G CN). </a:t>
            </a:r>
          </a:p>
          <a:p>
            <a:pPr lvl="2"/>
            <a:endParaRPr lang="en-US" dirty="0"/>
          </a:p>
          <a:p>
            <a:r>
              <a:rPr lang="en-US" dirty="0" smtClean="0"/>
              <a:t>Qualcomm can also accept Approach 1:</a:t>
            </a:r>
          </a:p>
          <a:p>
            <a:pPr lvl="1"/>
            <a:r>
              <a:rPr lang="en-US" dirty="0" smtClean="0"/>
              <a:t>Although potentially there could be repetition of work from two separate SIDs, it could still (with enough coordination between SIDs) achieve feature parity.</a:t>
            </a:r>
          </a:p>
          <a:p>
            <a:pPr lvl="1"/>
            <a:endParaRPr lang="en-US" dirty="0"/>
          </a:p>
          <a:p>
            <a:r>
              <a:rPr lang="en-US" dirty="0" smtClean="0"/>
              <a:t>Qualcomm cannot accept Approach 3 nor Approach 4. </a:t>
            </a:r>
          </a:p>
          <a:p>
            <a:pPr lvl="2"/>
            <a:endParaRPr lang="en-US" dirty="0"/>
          </a:p>
          <a:p>
            <a:pPr lvl="1"/>
            <a:endParaRPr lang="en-US" dirty="0" smtClean="0"/>
          </a:p>
        </p:txBody>
      </p:sp>
    </p:spTree>
    <p:extLst>
      <p:ext uri="{BB962C8B-B14F-4D97-AF65-F5344CB8AC3E}">
        <p14:creationId xmlns:p14="http://schemas.microsoft.com/office/powerpoint/2010/main" val="2397119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on “C-</a:t>
            </a:r>
            <a:r>
              <a:rPr lang="en-US" dirty="0" err="1" smtClean="0"/>
              <a:t>IoT</a:t>
            </a:r>
            <a:r>
              <a:rPr lang="en-US" dirty="0" smtClean="0"/>
              <a:t> Transporting to 5G CN” effort: SCEF</a:t>
            </a:r>
            <a:endParaRPr lang="en-US" dirty="0"/>
          </a:p>
        </p:txBody>
      </p:sp>
      <p:sp>
        <p:nvSpPr>
          <p:cNvPr id="3" name="Content Placeholder 2"/>
          <p:cNvSpPr>
            <a:spLocks noGrp="1"/>
          </p:cNvSpPr>
          <p:nvPr>
            <p:ph sz="quarter" idx="10"/>
          </p:nvPr>
        </p:nvSpPr>
        <p:spPr>
          <a:xfrm>
            <a:off x="585457" y="1024229"/>
            <a:ext cx="5294135" cy="1021818"/>
          </a:xfrm>
        </p:spPr>
        <p:txBody>
          <a:bodyPr/>
          <a:lstStyle/>
          <a:p>
            <a:r>
              <a:rPr lang="en-US" dirty="0" smtClean="0"/>
              <a:t>Goal:</a:t>
            </a:r>
          </a:p>
          <a:p>
            <a:pPr lvl="1">
              <a:buFont typeface="+mj-lt"/>
              <a:buAutoNum type="arabicPeriod"/>
            </a:pPr>
            <a:r>
              <a:rPr lang="en-US" dirty="0" smtClean="0"/>
              <a:t>Maintain service parity when possible. </a:t>
            </a:r>
          </a:p>
          <a:p>
            <a:pPr lvl="1">
              <a:buFont typeface="+mj-lt"/>
              <a:buAutoNum type="arabicPeriod"/>
            </a:pPr>
            <a:r>
              <a:rPr lang="en-US" dirty="0" smtClean="0"/>
              <a:t>Adapt architecture/procedures to 5G CN.</a:t>
            </a:r>
            <a:endParaRPr lang="en-US" dirty="0"/>
          </a:p>
        </p:txBody>
      </p:sp>
      <p:sp>
        <p:nvSpPr>
          <p:cNvPr id="4" name="Content Placeholder 2"/>
          <p:cNvSpPr txBox="1">
            <a:spLocks/>
          </p:cNvSpPr>
          <p:nvPr/>
        </p:nvSpPr>
        <p:spPr>
          <a:xfrm>
            <a:off x="5739625" y="1024229"/>
            <a:ext cx="5294135" cy="2629951"/>
          </a:xfrm>
          <a:prstGeom prst="rect">
            <a:avLst/>
          </a:prstGeom>
        </p:spPr>
        <p:txBody>
          <a:bodyPr vert="horz" wrap="square" lIns="91440" tIns="45720" rIns="91440" bIns="45720" rtlCol="0">
            <a:spAutoFit/>
          </a:bodyPr>
          <a:lstStyle>
            <a:lvl1pPr marL="342900" indent="-342900" algn="l" defTabSz="914400" rtl="0" eaLnBrk="1" latinLnBrk="0" hangingPunct="1">
              <a:lnSpc>
                <a:spcPct val="95000"/>
              </a:lnSpc>
              <a:spcBef>
                <a:spcPct val="20000"/>
              </a:spcBef>
              <a:buFontTx/>
              <a:buBlip>
                <a:blip r:embed="rId3"/>
              </a:buBlip>
              <a:defRPr lang="en-US" sz="2000" kern="120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600" kern="120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400" kern="120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Achieved by:</a:t>
            </a:r>
          </a:p>
          <a:p>
            <a:pPr lvl="1">
              <a:buFont typeface="+mj-lt"/>
              <a:buAutoNum type="arabicPeriod"/>
            </a:pPr>
            <a:r>
              <a:rPr lang="en-US" dirty="0" smtClean="0"/>
              <a:t>Same SCEF northbound interface (S8) for EPC and 5G CN.</a:t>
            </a:r>
          </a:p>
          <a:p>
            <a:pPr lvl="1">
              <a:buFont typeface="+mj-lt"/>
              <a:buAutoNum type="arabicPeriod"/>
            </a:pPr>
            <a:r>
              <a:rPr lang="en-US" dirty="0" smtClean="0"/>
              <a:t>Adapt southbound interface:</a:t>
            </a:r>
          </a:p>
          <a:p>
            <a:pPr lvl="2">
              <a:buFont typeface="+mj-lt"/>
              <a:buAutoNum type="arabicPeriod"/>
            </a:pPr>
            <a:r>
              <a:rPr lang="en-US" dirty="0" smtClean="0"/>
              <a:t>To MME: </a:t>
            </a:r>
          </a:p>
          <a:p>
            <a:pPr lvl="3">
              <a:buFont typeface="+mj-lt"/>
              <a:buAutoNum type="arabicPeriod"/>
            </a:pPr>
            <a:r>
              <a:rPr lang="en-US" dirty="0" smtClean="0"/>
              <a:t>Option1: Split to AMF and SMF</a:t>
            </a:r>
          </a:p>
          <a:p>
            <a:pPr lvl="3">
              <a:buFont typeface="+mj-lt"/>
              <a:buAutoNum type="arabicPeriod"/>
            </a:pPr>
            <a:r>
              <a:rPr lang="en-US" dirty="0" smtClean="0"/>
              <a:t>Option 2: Only to AMF</a:t>
            </a:r>
          </a:p>
          <a:p>
            <a:pPr lvl="2">
              <a:buFont typeface="+mj-lt"/>
              <a:buAutoNum type="arabicPeriod"/>
            </a:pPr>
            <a:r>
              <a:rPr lang="en-US" dirty="0" smtClean="0"/>
              <a:t>To HSS -&gt; To UDM</a:t>
            </a:r>
          </a:p>
          <a:p>
            <a:pPr lvl="2">
              <a:buFont typeface="+mj-lt"/>
              <a:buAutoNum type="arabicPeriod"/>
            </a:pPr>
            <a:r>
              <a:rPr lang="en-US" dirty="0" smtClean="0"/>
              <a:t>To PCRF -&gt; To PCF</a:t>
            </a:r>
          </a:p>
        </p:txBody>
      </p:sp>
      <p:graphicFrame>
        <p:nvGraphicFramePr>
          <p:cNvPr id="5" name="Object 4"/>
          <p:cNvGraphicFramePr>
            <a:graphicFrameLocks noChangeAspect="1"/>
          </p:cNvGraphicFramePr>
          <p:nvPr>
            <p:extLst>
              <p:ext uri="{D42A27DB-BD31-4B8C-83A1-F6EECF244321}">
                <p14:modId xmlns:p14="http://schemas.microsoft.com/office/powerpoint/2010/main" val="1789899295"/>
              </p:ext>
            </p:extLst>
          </p:nvPr>
        </p:nvGraphicFramePr>
        <p:xfrm>
          <a:off x="586862" y="2934145"/>
          <a:ext cx="7295266" cy="3429722"/>
        </p:xfrm>
        <a:graphic>
          <a:graphicData uri="http://schemas.openxmlformats.org/presentationml/2006/ole">
            <mc:AlternateContent xmlns:mc="http://schemas.openxmlformats.org/markup-compatibility/2006">
              <mc:Choice xmlns:v="urn:schemas-microsoft-com:vml" Requires="v">
                <p:oleObj spid="_x0000_s1029" name="Visio" r:id="rId4" imgW="6143345" imgH="2889319" progId="Visio.Drawing.11">
                  <p:embed/>
                </p:oleObj>
              </mc:Choice>
              <mc:Fallback>
                <p:oleObj name="Visio" r:id="rId4" imgW="6143345" imgH="2889319" progId="Visio.Drawing.11">
                  <p:embed/>
                  <p:pic>
                    <p:nvPicPr>
                      <p:cNvPr id="0" name=""/>
                      <p:cNvPicPr/>
                      <p:nvPr/>
                    </p:nvPicPr>
                    <p:blipFill>
                      <a:blip r:embed="rId5"/>
                      <a:stretch>
                        <a:fillRect/>
                      </a:stretch>
                    </p:blipFill>
                    <p:spPr>
                      <a:xfrm>
                        <a:off x="586862" y="2934145"/>
                        <a:ext cx="7295266" cy="3429722"/>
                      </a:xfrm>
                      <a:prstGeom prst="rect">
                        <a:avLst/>
                      </a:prstGeom>
                    </p:spPr>
                  </p:pic>
                </p:oleObj>
              </mc:Fallback>
            </mc:AlternateContent>
          </a:graphicData>
        </a:graphic>
      </p:graphicFrame>
    </p:spTree>
    <p:extLst>
      <p:ext uri="{BB962C8B-B14F-4D97-AF65-F5344CB8AC3E}">
        <p14:creationId xmlns:p14="http://schemas.microsoft.com/office/powerpoint/2010/main" val="4287572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Further considerations for </a:t>
            </a:r>
            <a:r>
              <a:rPr lang="en-US" dirty="0"/>
              <a:t>Main Objective 2: Core Network enhancements to meet 5G requirements on top of C-</a:t>
            </a:r>
            <a:r>
              <a:rPr lang="en-US" dirty="0" err="1"/>
              <a:t>IoT</a:t>
            </a:r>
            <a:endParaRPr lang="en-US" dirty="0"/>
          </a:p>
        </p:txBody>
      </p:sp>
      <p:sp>
        <p:nvSpPr>
          <p:cNvPr id="3" name="Content Placeholder 2"/>
          <p:cNvSpPr>
            <a:spLocks noGrp="1"/>
          </p:cNvSpPr>
          <p:nvPr>
            <p:ph sz="quarter" idx="10"/>
          </p:nvPr>
        </p:nvSpPr>
        <p:spPr>
          <a:xfrm>
            <a:off x="585457" y="1024229"/>
            <a:ext cx="10644061" cy="2154436"/>
          </a:xfrm>
        </p:spPr>
        <p:txBody>
          <a:bodyPr/>
          <a:lstStyle/>
          <a:p>
            <a:r>
              <a:rPr lang="en-US" dirty="0" smtClean="0"/>
              <a:t>There are two sources of requirements on top of Cellular IOT:</a:t>
            </a:r>
          </a:p>
          <a:p>
            <a:pPr lvl="1"/>
            <a:r>
              <a:rPr lang="en-US" dirty="0" smtClean="0"/>
              <a:t>Source 1: RAN evolution of NB-</a:t>
            </a:r>
            <a:r>
              <a:rPr lang="en-US" dirty="0" err="1" smtClean="0"/>
              <a:t>IoT</a:t>
            </a:r>
            <a:r>
              <a:rPr lang="en-US" dirty="0" smtClean="0"/>
              <a:t> and </a:t>
            </a:r>
            <a:r>
              <a:rPr lang="en-US" dirty="0" err="1" smtClean="0"/>
              <a:t>eMTC</a:t>
            </a:r>
            <a:endParaRPr lang="en-US" dirty="0" smtClean="0"/>
          </a:p>
          <a:p>
            <a:pPr lvl="2"/>
            <a:r>
              <a:rPr lang="en-US" dirty="0" smtClean="0"/>
              <a:t>System Architecture requirements caused by RAN evolution are common for EPC and NB-</a:t>
            </a:r>
            <a:r>
              <a:rPr lang="en-US" dirty="0" err="1" smtClean="0"/>
              <a:t>IoT</a:t>
            </a:r>
            <a:r>
              <a:rPr lang="en-US" dirty="0" smtClean="0"/>
              <a:t>.</a:t>
            </a:r>
          </a:p>
          <a:p>
            <a:pPr lvl="2"/>
            <a:endParaRPr lang="en-US" dirty="0"/>
          </a:p>
          <a:p>
            <a:pPr lvl="1"/>
            <a:r>
              <a:rPr lang="en-US" dirty="0" smtClean="0"/>
              <a:t>Source 2: Service requirements for 5G </a:t>
            </a:r>
            <a:r>
              <a:rPr lang="en-US" dirty="0" err="1" smtClean="0"/>
              <a:t>IoT</a:t>
            </a:r>
            <a:r>
              <a:rPr lang="en-US" dirty="0" smtClean="0"/>
              <a:t> (SA1 SMARTER). </a:t>
            </a:r>
          </a:p>
          <a:p>
            <a:pPr lvl="2"/>
            <a:r>
              <a:rPr lang="en-US" dirty="0" smtClean="0"/>
              <a:t>These clearly apply to 5G CN. </a:t>
            </a:r>
          </a:p>
          <a:p>
            <a:pPr lvl="2"/>
            <a:r>
              <a:rPr lang="en-US" dirty="0" smtClean="0"/>
              <a:t>It should be evaluated also for each of these service requirements whether and how it could adopted via EPC.  </a:t>
            </a:r>
            <a:endParaRPr lang="en-US" dirty="0"/>
          </a:p>
        </p:txBody>
      </p:sp>
    </p:spTree>
    <p:extLst>
      <p:ext uri="{BB962C8B-B14F-4D97-AF65-F5344CB8AC3E}">
        <p14:creationId xmlns:p14="http://schemas.microsoft.com/office/powerpoint/2010/main" val="160413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2714793"/>
      </p:ext>
    </p:extLst>
  </p:cSld>
  <p:clrMapOvr>
    <a:masterClrMapping/>
  </p:clrMapOvr>
  <mc:AlternateContent xmlns:mc="http://schemas.openxmlformats.org/markup-compatibility/2006" xmlns:p14="http://schemas.microsoft.com/office/powerpoint/2010/main">
    <mc:Choice Requires="p14">
      <p:transition spd="med" p14:dur="700" advTm="34233">
        <p:fade/>
      </p:transition>
    </mc:Choice>
    <mc:Fallback xmlns="">
      <p:transition spd="med" advTm="34233">
        <p:fade/>
      </p:transition>
    </mc:Fallback>
  </mc:AlternateContent>
  <p:timing>
    <p:tnLst>
      <p:par>
        <p:cTn id="1" dur="indefinite" restart="never" nodeType="tmRoot"/>
      </p:par>
    </p:tnLst>
  </p:timing>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Qualcomm_Template_Executive</Template>
  <TotalTime>53760</TotalTime>
  <Words>1042</Words>
  <Application>Microsoft Office PowerPoint</Application>
  <PresentationFormat>Custom</PresentationFormat>
  <Paragraphs>102</Paragraphs>
  <Slides>9</Slides>
  <Notes>3</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20" baseType="lpstr">
      <vt:lpstr>Arial</vt:lpstr>
      <vt:lpstr>Calibre Regular</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Visio</vt:lpstr>
      <vt:lpstr>Cellular IoT evolution towards 5G requirements</vt:lpstr>
      <vt:lpstr>Background</vt:lpstr>
      <vt:lpstr>Qualcomm proposal</vt:lpstr>
      <vt:lpstr>Two approaches to meet the Feature Parity Goal</vt:lpstr>
      <vt:lpstr>Other approaches that do not meet the Feature Parity goal</vt:lpstr>
      <vt:lpstr>Qualcomm preference: Approach 2</vt:lpstr>
      <vt:lpstr>Example on “C-IoT Transporting to 5G CN” effort: SCEF</vt:lpstr>
      <vt:lpstr>Further considerations for Main Objective 2: Core Network enhancements to meet 5G requirements on top of C-IoT</vt:lpstr>
      <vt:lpstr>PowerPoint Presentation</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Miguel Griot</cp:lastModifiedBy>
  <cp:revision>1422</cp:revision>
  <cp:lastPrinted>2014-01-13T11:26:32Z</cp:lastPrinted>
  <dcterms:created xsi:type="dcterms:W3CDTF">2013-09-10T00:04:53Z</dcterms:created>
  <dcterms:modified xsi:type="dcterms:W3CDTF">2017-03-17T21:49:37Z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1070021484</vt:i4>
  </property>
  <property fmtid="{D5CDD505-2E9C-101B-9397-08002B2CF9AE}" pid="3" name="_NewReviewCycle">
    <vt:lpwstr/>
  </property>
  <property fmtid="{D5CDD505-2E9C-101B-9397-08002B2CF9AE}" pid="4" name="_EmailSubject">
    <vt:lpwstr>CIOT slides</vt:lpwstr>
  </property>
  <property fmtid="{D5CDD505-2E9C-101B-9397-08002B2CF9AE}" pid="5" name="_AuthorEmail">
    <vt:lpwstr>harisz@qti.qualcomm.com</vt:lpwstr>
  </property>
  <property fmtid="{D5CDD505-2E9C-101B-9397-08002B2CF9AE}" pid="6" name="_AuthorEmailDisplayName">
    <vt:lpwstr>Zisimopoulos, Haris</vt:lpwstr>
  </property>
  <property fmtid="{D5CDD505-2E9C-101B-9397-08002B2CF9AE}" pid="7" name="_PreviousAdHocReviewCycleID">
    <vt:i4>1955993243</vt:i4>
  </property>
</Properties>
</file>